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27"/>
  </p:notesMasterIdLst>
  <p:handoutMasterIdLst>
    <p:handoutMasterId r:id="rId12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91" r:id="rId123"/>
    <p:sldId id="390" r:id="rId124"/>
    <p:sldId id="389" r:id="rId125"/>
    <p:sldId id="392" r:id="rId12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667126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xmlns="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7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다양한 모델을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결합한 앙상블 학습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class1 = 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class2 = 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이진 분류 작업에서 과반수 투표 예측은 다음과 같이 쓸 수 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449682"/>
            <a:ext cx="6308502" cy="1171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기본 개념을 잘 이해했을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의사 코드를 사용하여 자세히 알고리즘을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곱셈 기호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(×)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원소별 곱셈을 말하고 점 기호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(·)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벡터 사이의 점곱을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동일한 가중치로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번째에서 다음을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a.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가중치가 부여된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b.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레이블을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c.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가중치가 적용된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d.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e.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f.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가중치를 정규화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예측을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17223" y="3025751"/>
            <a:ext cx="946061" cy="425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6464" y="3821010"/>
            <a:ext cx="1595772" cy="28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25" y="4163716"/>
            <a:ext cx="1482904" cy="305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8323" y="4520724"/>
            <a:ext cx="1315845" cy="30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25" y="4753961"/>
            <a:ext cx="1354717" cy="44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01397" y="5214817"/>
            <a:ext cx="2049736" cy="30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3537" y="5560459"/>
            <a:ext cx="1176471" cy="28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55755" y="5848494"/>
            <a:ext cx="2426443" cy="32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          표현은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구성된 이진 벡터를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예측이 잘못되면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그렇지 않으면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7446" y="1873611"/>
            <a:ext cx="611558" cy="27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 간단해 보이지만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표와 같이 열 개의 훈련 샘플로 구성된 훈련 데이터셋을 사용하여 구체적인 예제를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7-10 </a:t>
            </a:r>
            <a:r>
              <a:rPr lang="ko-KR" altLang="en-US" sz="1600" b="1" dirty="0" smtClean="0"/>
              <a:t>열 개의 훈련 샘플로 구성된 훈련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394586" cy="392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표의 첫 번째 열은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훈련 샘플의 인덱스를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열에 각 샘플의 특성 값이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열은 각 훈련 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진짜 클래스 레이블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번째 열은 초기 가중치를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초기에 가중치를 동일하게 초기화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상수 값을 할당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정규화함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샘플이 열 개인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각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할당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클래스 레이블    는 다섯 번째 열에 나와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 기준은             이라고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표의 마지막 열은 의사 코드에서 정의한 업데이트 규칙에 의해 업데이트된 가중치를 보여줌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3182583"/>
            <a:ext cx="934874" cy="30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8576" y="4811568"/>
            <a:ext cx="160115" cy="32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5349" y="5213958"/>
            <a:ext cx="678441" cy="23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계산 공식이 처음에는 조금 복잡해 보일 수 있으므로 단계별로 계산을 수행해 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나와 있는 가중치된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먼저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나오는 학습기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가중치를 업데이트할 때와 단계</a:t>
            </a:r>
            <a:r>
              <a:rPr lang="ko-KR" altLang="en-US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다수결 투표 예측을 위한 가중치에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22502"/>
            <a:ext cx="6791493" cy="105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753961"/>
            <a:ext cx="3679202" cy="94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계산한 후 다음 식을 사용하여 가중치 벡터를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는 예측 클래스 레이블 벡터와 진짜 클래스 레이블 벡터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원소별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   가 맞으면              는 양의 값이 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 양의 값이기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가중치가 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161646"/>
            <a:ext cx="3840563" cy="64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257" y="2852930"/>
            <a:ext cx="476962" cy="28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8829" y="3140965"/>
            <a:ext cx="239816" cy="35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55" y="3140965"/>
            <a:ext cx="701077" cy="34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8875" y="3629027"/>
            <a:ext cx="3896374" cy="43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예측 레이블     가 맞지 않으면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가중치가 다음과 같이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397" y="1816004"/>
            <a:ext cx="239816" cy="355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276860"/>
            <a:ext cx="4423576" cy="433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3198572"/>
            <a:ext cx="4836979" cy="50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벡터의 각 가중치를 업데이트하고 난 후 가중치의 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정규화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-f)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1855921" cy="116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889856"/>
            <a:ext cx="4348148" cy="46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옳게 분류된 샘플에 대응하는 가중치는 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                                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잘못 분류된 샘플의 가중치는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                                      로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197122"/>
            <a:ext cx="1270448" cy="252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0541" y="2219253"/>
            <a:ext cx="797370" cy="231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5249" y="2469735"/>
            <a:ext cx="2237679" cy="36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방법이 개별 분류기보다 성능이 뛰어난 이유를 설명하기 위해 간단한 조합 이론을 적용해보자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예에서 이진 분류 작업에 대해 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(error rate)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분류기를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분류기는 독립적이고 발생하는 오차는 서로 상관관계가 없다고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가정하에 이 분류기의 앙상블이 만드는 오차 확률을 이항 분포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(binomial distribution)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 질량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(probability mass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표현할 수 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062677"/>
            <a:ext cx="5644143" cy="112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실제 사용하는 부분으로 넘어가서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 분류기를 훈련시켜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분류기를 훈련할 때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base_estimator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속성으로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트리를 전달하여 트리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구성된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AdaBoostClassifier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3493967"/>
            <a:ext cx="6447448" cy="292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137067" cy="277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보듯이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트리는 훈련 데이터에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과소적합된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보았던 가지치기가 없는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687203" cy="217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2290" y="4753961"/>
            <a:ext cx="5268690" cy="6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클래스 레이블을 정확하게 예측하고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트리에 비해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성능도 좀 더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성능과 테스트 성능 사이에 간격이 크므로 모델의 편향을 줄임으로써 추가적인 분산이 발생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예시를 위해 간단한 예제를 사용했지만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성능이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트리에 비해 좀 더 향상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 훈련했던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정확도와 매우 비슷한 점수를 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반복적으로 사용하여 모델을 선택하는 것은 나쁜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자세히 언급했듯이 일반화 성능을 매우 낙관적으로 추정하게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끝으로 결정 영역의 모습을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284809" cy="3308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484" y="1931218"/>
            <a:ext cx="5475761" cy="459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430499" cy="56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5946" y="2587239"/>
            <a:ext cx="5977073" cy="2004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영역을 그려 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결정 경계가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트리의 결정 경계보다 확실히 더 복잡함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모델이 이전 절에서 훈련한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분류기와 매우 비슷하게 특성 공간을 분할하고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7-11 </a:t>
            </a:r>
            <a:r>
              <a:rPr lang="ko-KR" altLang="en-US" sz="1600" b="1" dirty="0" smtClean="0"/>
              <a:t>결정 </a:t>
            </a:r>
            <a:r>
              <a:rPr lang="ko-KR" altLang="en-US" sz="1600" b="1" dirty="0" err="1" smtClean="0"/>
              <a:t>트리와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에이다부스트의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574876" cy="309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는 이항 계수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(binomial coefficient)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원소에서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뽑는 조합의 가짓수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식은 앙상블의 예측이 틀릴 확률을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구체적으로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0.25(ε = 0.25)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분류기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 = 11)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구성된 앙상블의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758397"/>
            <a:ext cx="236729" cy="41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198572"/>
            <a:ext cx="5720044" cy="97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기법을 마무리하면서 언급할 것은 앙상블 학습은 개별 분류기에 비해 계산 복잡도가 높다는 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비교적 많지 않은 예측 성능 향상을 위해 계산 비용에 더 투자할 것인지 주의 깊게 생각해야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기법을 마무리하면서 언급할 것은 앙상블 학습은 개별 분류기에 비해 계산 복잡도가 높다는 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비교적 많지 않은 예측 성능 향상을 위해 계산 비용에 더 투자할 것인지 주의 깊게 생각해야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7.5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가장 인기 있고 널리 사용되는 앙상블 학습의 기법을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방법은 개별 분류기의 약점을 보완하기 위해 다양한 모델을 결합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경연 대회는 물론 현업 애플리케이션을 위해서도 안정적이고 성능이 높은 모델을 만들 수 있어 매우 매력적임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서두에서 다양한 분류 알고리즘을 결합할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클래스를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부트스트랩 샘플을 추출하고 다수결 투표를 통해 훈련된 개별 분류기를 결합함으로써 모델의 분산을 감소시키는 기법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오차로부터 점진적으로 학습하는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기반으로 하는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여기까지 여러 장을 거치면서 다양한 학습 알고리즘과 튜닝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 기법을 많이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장에서는 인터넷과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미디어 세상에서 흥미로운 주제가 된 특별한 머신 러닝 애플리케이션인 감성 분석에 관해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보았듯이 모든 가정을 만족한다면 앙상블의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(0.034)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개별 분류기의 에러율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(0.25)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훨씬 낮음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에러율이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분류기가 짝수 개일 때 예측이 반반으로 나뉘면 에러로 취급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이상적인 앙상블 분류기와 다양한 범위의 분류기를 가진 경우와 비교하기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 질량 함수를 구현해 보자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5505197" cy="3166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ensemble_error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구현한 후 분류기 에러가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걸쳐 있을 때 앙상블의 에러율을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앙상블과 개별 분류기 에러 사이의 관계를 선 그래프로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시각화해보자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332240" cy="346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3907134" cy="153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앙상블의 에러 확률은 개별 분류기보다 항상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개별 분류기가 무작위 추측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(ε &lt; 0.5)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성능이 좋아야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축은 분류기 에러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앙상블 에러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나타냄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7-3 </a:t>
            </a:r>
            <a:r>
              <a:rPr lang="ko-KR" altLang="en-US" sz="1600" b="1" dirty="0" smtClean="0"/>
              <a:t>개별 분류기와 앙상블의 에러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6641171" cy="4437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7.2 </a:t>
            </a:r>
            <a:r>
              <a:rPr lang="ko-KR" altLang="en-US" sz="2600" dirty="0" smtClean="0"/>
              <a:t>다수결 투표를 사용한 분류 앙상블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7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다양한 모델을 결합한 앙상블 학습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346008" y="1184475"/>
            <a:ext cx="6567198" cy="1367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2" y="1643183"/>
            <a:ext cx="632938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앙상블 학습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다수결 투표를 사용한 분류 앙상블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배깅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부트스트랩 샘플링을 통한 분류 앙상블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약한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학습기를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이용한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에이다부스트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7.5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구현할 알고리즘은 여러 가지 분류 모델의 신뢰도에 가중치를 부여하여 연결할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특정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개별 분류기의 약점을 보완하는 강력한 메타 분류기를 구축하는 것이 목표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수학적으로 표현하면 가중치가 적용된 다수결 투표는 다음과 같이 쓸 수 있음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573" y="3371393"/>
            <a:ext cx="5060816" cy="109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개별 분류기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연관된 가중치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앙상블이 예측한 클래스 레이블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고유한 클래스 레이블의 집합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그리스어로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카이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(chi)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(characteristic function)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지시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(indicator function)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분류기의 예측 클래스가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(x) =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가중치가 동일하면 이 식을 다음과 같이 간단히 쓸 수 있음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161646"/>
            <a:ext cx="163379" cy="30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852930"/>
            <a:ext cx="304592" cy="28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4120284"/>
            <a:ext cx="4926591" cy="58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개념을 더욱 잘 이해하기 위해 좀 더 구체적인 예제를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분류기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j∈{1, 2, 3})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있고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클래스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(x)∈{0, 1})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예측해야 한다고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분류기 중 두 개가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예측하고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하나가 샘플을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 세 개의 예측 가중치가 동일하다면 다수결 투표는 이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속한다고 예측할 것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4239723" cy="11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할당하고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부여해 보자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5713398" cy="1646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직관적으로 생각했을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3×0.2 = 0.6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예측이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예측보다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더 가중됨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쓸 수 있음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3468643" cy="55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가중치가 적용된 다수결 투표를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코드로 구현할 수 있음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99498"/>
            <a:ext cx="5488106" cy="1682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회귀에 대해 언급했던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일부 분류기는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 클래스 레이블의 확률을 반환할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앙상블의 분류기가 잘 보정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(calibration)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되어 있다면 다수결 투표에서 클래스 레이블 대신 예측 클래스 확률을 사용하는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확률을 사용하여 클래스 레이블을 예측하는 다수결 투표 버전은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클래스 레이블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분류기의 예측 확률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31333"/>
            <a:ext cx="33782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앞선 예제에 이어서 클래스 레이블               인 이진 분류 문제에서 세 개의 분류기로 구성된 앙상블                     을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분류기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같은 클래스 소속 확률을 반환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0568" y="1816004"/>
            <a:ext cx="844253" cy="347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20" y="2170020"/>
            <a:ext cx="1269229" cy="27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2815645"/>
            <a:ext cx="6829795" cy="45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이전과 같은 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(0.2, 0.2, 0.6)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각 클래스 확률을 다음과 같이 계산할 수 있음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5720579" cy="1784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average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클래스 확률 기반으로 가중치가 적용된 다수결 투표를 구현할 수 있음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713" y="2507288"/>
            <a:ext cx="6906707" cy="303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7.1 </a:t>
            </a:r>
            <a:r>
              <a:rPr lang="ko-KR" altLang="en-US" sz="2600" dirty="0" smtClean="0"/>
              <a:t>앙상블 학습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이들을 모두 결합하여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클래스를 구현해 보자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5307947" cy="2489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5371788" cy="458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6985742" cy="4037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03655"/>
            <a:ext cx="3457886" cy="4711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01094"/>
            <a:ext cx="6985833" cy="400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1931218"/>
            <a:ext cx="6046506" cy="223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코드의 각 부분을 설명하려고 많은 주석을 넣었음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구현하기 전에 잠시 한숨 돌리면서 복잡해 보일 수 있는 부분을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BaseEstimator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ClassifierMixin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기본적인 기능들을 자동으로 갖춤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여기에는 분류기의 매개변수를 설정하고 반환하는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get_params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set_params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있고 예측 정확도를 계산하는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score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vote='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classlabel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만들어졌다면 클래스 레이블에 기반을 둔 다수결 투표를 사용하여 클래스 레이블을 예측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vote='probability'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만들어졌을 경우에는 클래스 소속 확률을 기반으로 클래스 레이블을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ROC AUC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계산하기 위해 평균 확률을 반환하는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3832249"/>
            <a:ext cx="4586678" cy="260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4157766" cy="2303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1" y="4350712"/>
            <a:ext cx="5784197" cy="65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4985492" cy="4457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앙상블 학습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(ensemble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목표는 여러 분류기를 하나의 메타 분류기로 연결하여 개별 분류기보다 더 좋은 일반화 성능을 달성하는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명의 전문가로부터 예측을 얻을 수 있다고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방법은 전문가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명의 예측을 묶어 전문가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명보다 더 정확하고 안정된 예측을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보겠지만 앙상블 분류기를 만드는 방법에는 여러 가지가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앙상블의 작동 원리와 높은 일반화 성능을 내는 이유에 대해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902207"/>
            <a:ext cx="5023147" cy="4698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931218"/>
            <a:ext cx="6126933" cy="291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1988825"/>
            <a:ext cx="5279361" cy="321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간단한 다수결 투표 분류기 구현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앙상블에 있는 각 분류기의 매개변수에 접근하기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name_estimators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사용했고 따로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처음에는 조금 복잡해 보일지 모르지만 다음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그리드서치를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완전히 이해될 것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이전 절에서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볼 차례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테스트를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준비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CSV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읽는 것은 연습해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좀 더 간편한 방법인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사용하여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읽어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꽃받침 너비와 꽃잎 길이 두 개의 특성만 사용하여 예제를 구성해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다중 분류 문제에 적용할 수 있지만 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ROC AUC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해당하는 샘플만 분류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498723" cy="289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데이터 샘플을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데이터로 나누고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50%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테스트 데이터로 나눔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4994127" cy="185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서로 다른 세 개의 분류기를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결정 트리 분류기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분류기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1335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58999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47034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분류기를 앙상블로 묶기 전에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겹 교차 검증으로 성능을 평가해 보자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259441" cy="70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25751"/>
            <a:ext cx="6280387" cy="249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798134" cy="3994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가장 인기 있는 앙상블 방법인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과반수 투표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(majority voting)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방식을 집중해서 다루자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과반수 투표는 분류기의 과반수가 예측한 클래스 레이블을 선택하는 단순한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50%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 투표를 받은 클래스 레이블을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엄밀히 말하면 과반수 투표란 용어는 이진 클래스 분류에 해당하지만 다중 클래스 문제에도 쉽게 일반화할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다수결 투표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(plurality voting)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가장 많은 투표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최빈값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받은 클래스 레이블을 선택하면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과반수 투표와 다수결 투표의 개념을 나타냈음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앙상블은 열 개의 분류기로 구성되어 있고 각각의 심벌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삼각형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고유한 클래스 레이블을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398842" cy="26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출력 결과에서 볼 수 있듯이 각 분류기의 예측 성능은 거의 비슷함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5739866" cy="198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분류기는 왜 파이프라인으로 훈련시켰는지 궁금할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이야기한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알고리즘은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달리 스케일에 민감함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특성이 모두 같은 스케일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측정되었지만 특성을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것은 좋은 습관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다수결 투표 앙상블을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각 분류기를 하나로 연결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5086453" cy="429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다수결 투표 방식을 사용하여 예측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결과에서 보듯이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겹 교차 검증으로 평가했을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성능이 개별 분류기보다 뛰어남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본 적 없는 데이터에 대한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일반화 성능을 확인하기 위해 테스트 데이터셋에 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곡선을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 선택에 사용하지 않았다는 것을 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목적은 편향되지 않은 분류기의 일반화 성능을 추정하기 위해서임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6524224" cy="2509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631110" cy="336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4966293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구해진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곡선에서 보듯이 앙상블 분류기는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좋은 성능을 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(ROC AUC = 0.95)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회귀도 같은 데이터에서 비슷한 성능을 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아마도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생기는 높은 분산 때문임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데이터셋을 어떻게 나누었는지에 민감함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7-4 </a:t>
            </a:r>
            <a:r>
              <a:rPr lang="ko-KR" altLang="en-US" sz="1600" b="1" dirty="0" smtClean="0"/>
              <a:t>앙상블 분류기와 개별 분류기의 </a:t>
            </a:r>
            <a:r>
              <a:rPr lang="en-US" altLang="ko-KR" sz="1600" b="1" dirty="0" smtClean="0"/>
              <a:t>ROC </a:t>
            </a:r>
            <a:r>
              <a:rPr lang="ko-KR" altLang="en-US" sz="1600" b="1" dirty="0" smtClean="0"/>
              <a:t>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8458"/>
            <a:ext cx="6668865" cy="4506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7-1 </a:t>
            </a:r>
            <a:r>
              <a:rPr lang="ko-KR" altLang="en-US" sz="1600" b="1" dirty="0" smtClean="0"/>
              <a:t>과반수 투표와 다수결 투표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1931218"/>
            <a:ext cx="6752266" cy="235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분류 문제에서는 두 개의 특성만 선택했기 때문에 앙상블의 결정 경계가 어떤 모습인지 확인해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파이프라인에 이미 전처리 단계가 포함되어 있기 때문에 모델 훈련 전에 따로 특성을 표준화할 필요는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경계를 다른 모델과 같은 스케일로 나타내기 위해 사용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219253"/>
            <a:ext cx="5490318" cy="409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757017" cy="4698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5720961" cy="173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691783"/>
            <a:ext cx="4284743" cy="104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아마 예상할 수 있겠지만 앙상블 분류기의 결정 경계는 개별 분류기의 결정 경계를 혼합한 것처럼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볼 때는 다수결 투표 결정 경계가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sepal width ≥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기준으로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축에 수직으로 그어진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경계와 비슷하게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자세히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 분류기의 비선형성이 섞여 있는 것을 알 수 있음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7-5 </a:t>
            </a:r>
            <a:r>
              <a:rPr lang="ko-KR" altLang="en-US" sz="1600" b="1" dirty="0" smtClean="0"/>
              <a:t>앙상블 분류기의 결정 경계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6264"/>
            <a:ext cx="5801170" cy="449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앙상블을 위해 개별 분류기의 매개변수를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GridSearchCV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안에 있는 매개변수에 어떻게 접근할 수 있는지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호출해서 알아보자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7483030" cy="342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470"/>
            <a:ext cx="6537025" cy="444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5633815" cy="467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87562"/>
            <a:ext cx="6812704" cy="470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다른 분류기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방법에 따라 결정 트리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분류기와 같은 여러 가지 알고리즘을 사용하여 구축할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같은 분류 알고리즘을 사용하고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부분 집합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(subset)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달리하여 학습할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유명한 앙상블 방법 중 하나는 서로 다른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forest)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3284" y="1873611"/>
            <a:ext cx="1142078" cy="24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4266057" cy="20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get_params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반환되는 값을 살펴보면 개별 분류기의 속성에 접근하는 방법을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예시를 보이기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서치로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분류기의 규제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결정 트리의 깊이를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보자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6199217" cy="259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실행이 완료되면 각각의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조합과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겹 교차 검증으로 계산한 평균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ROC AUC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점수를 다음과 같이 출력할 수 있음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7439766" cy="401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다수결 투표를 사용한 분류 앙상블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분류기의 평가와 튜닝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규제 강도가 가장 낮을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 = 0.001)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최상의 교차 검증 결과를 얻었음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트리 깊이는 성능에 전혀 영향을 주지 않는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데이터를 분할하는 데는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트리로 충분함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 평가에 한 번 이상 사용해서는 안 된다는 것을 기억함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튜닝된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일반화 성능을 추정하지 않겠음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다른 앙상블 학습 방법인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(bagging)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바로 넘어가자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7.3 </a:t>
            </a:r>
            <a:r>
              <a:rPr lang="ko-KR" altLang="en-US" sz="2600" dirty="0" err="1" smtClean="0"/>
              <a:t>배깅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부트스트랩 샘플링을 통한 분류 앙상블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이전 절에서 구현한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MajorityVoteClassifier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매우 밀접한 앙상블 학습 기법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앙상블에 있는 개별 분류기를 동일한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학습하는 것이 아니라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부트스트랩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(bootstrap)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중복을 허용한 랜덤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뽑아서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bootstrap aggregating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7- 6 </a:t>
            </a:r>
            <a:r>
              <a:rPr lang="ko-KR" altLang="en-US" sz="1600" b="1" dirty="0" err="1" smtClean="0"/>
              <a:t>배깅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349"/>
            <a:ext cx="6350035" cy="468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알고리즘의 작동 방식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부트스트랩 샘플링의 작동 방식을 확실히 이해하기 위해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나오는 예를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인덱스가 부여된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일곱 개의 훈련 샘플이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단계마다 중복을 허용하여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부트스트랩 샘플을 사용하여 분류기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가지치기하지 않는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분류기로 사용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알고리즘의 작동 방식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각 분류기는 훈련 데이터셋에서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부분 집합을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통해 얻은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등으로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중복을 허용한 샘플링을 하기 때문에 각 부분 집합에는 일부가 중복되어 있고 원본 샘플 중 일부는 포함되어 있지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개별 분류기가 부트스트랩 샘플에 학습되고 나면 다수결 투표를 사용하여 예측을 모음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7-7 </a:t>
            </a:r>
            <a:r>
              <a:rPr lang="ko-KR" altLang="en-US" sz="1600" b="1" dirty="0" smtClean="0"/>
              <a:t>부트스트랩 샘플링의 작동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66992"/>
            <a:ext cx="5240749" cy="467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7-2 </a:t>
            </a:r>
            <a:r>
              <a:rPr lang="ko-KR" altLang="en-US" sz="1600" b="1" dirty="0" smtClean="0"/>
              <a:t>과반수 투표를 사용한 앙상블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5395698" cy="4593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알고리즘의 작동 방식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소개한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분류기와도 관련이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특성의 부분 집합을 선택하는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특별한 경우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소개한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좀 더 복잡한 분류 문제를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와인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사용하고 두 개의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Alcohol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OD280/OD315 of diluted wines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사용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7473831" cy="132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310715" cy="463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레이블을 이진 형태로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데이터셋으로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테스트 데이터셋으로 분리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48558"/>
            <a:ext cx="5900517" cy="2954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BaggingClassifier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분류기가 이미 구현되어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ensemble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추출한 부트스트랩 샘플에서 가지치기가 없는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학습하여 앙상블을 만들겠음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5117342" cy="3460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분류기와 가지치기가 없는 단일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 정확도를 계산하여 성능을 비교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6307508" cy="3181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정확도 값을 보면 가지치기가 없는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훈련 샘플을 정확하게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정확도는 확실히 낮기 때문에 모델의 분산이 높다는 것과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대적합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나타냄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360" y="2828658"/>
            <a:ext cx="6280965" cy="151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359083"/>
            <a:ext cx="5799034" cy="143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훈련 정확도가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비슷하지만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 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100%)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정확도로 미루어 보아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분류기가 일반화 성능이 더 나을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결정 경계를 비교해 보자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471312" cy="3453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810739" cy="465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931218"/>
            <a:ext cx="7657032" cy="1722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앙상블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과반수 투표나 다수결 투표로 클래스 레이블을 예측하려면 개별 분류기     의 예측 레이블을 모아 가장 많은 표를 받은 레이블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통계학에서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최빈값은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집합에서 가장 많이 나타나는 이벤트 또는 결과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mod{1, 2, 1, 1, 2, 4, 5, 4} = 1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1066" y="1816004"/>
            <a:ext cx="296213" cy="320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5502" y="2143806"/>
            <a:ext cx="174785" cy="30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2564895"/>
            <a:ext cx="4631880" cy="46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보듯이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결정 경계가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앙상블에서 더 부드러워졌음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7-8 </a:t>
            </a:r>
            <a:r>
              <a:rPr lang="ko-KR" altLang="en-US" sz="1600" b="1" dirty="0" smtClean="0"/>
              <a:t>결정 </a:t>
            </a:r>
            <a:r>
              <a:rPr lang="ko-KR" altLang="en-US" sz="1600" b="1" dirty="0" err="1" smtClean="0"/>
              <a:t>트리와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배깅의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50208"/>
            <a:ext cx="7598300" cy="296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0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7.3 </a:t>
            </a:r>
            <a:r>
              <a:rPr lang="ko-KR" altLang="en-US" sz="3000" dirty="0" err="1" smtClean="0">
                <a:latin typeface="KoPub돋움체_Pro Bold" pitchFamily="18" charset="-127"/>
                <a:ea typeface="KoPub돋움체_Pro Bold" pitchFamily="18" charset="-127"/>
              </a:rPr>
              <a:t>배깅</a:t>
            </a:r>
            <a:r>
              <a:rPr lang="en-US" altLang="ko-KR" sz="3000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sz="3000" dirty="0" smtClean="0">
                <a:latin typeface="KoPub돋움체_Pro Bold" pitchFamily="18" charset="-127"/>
                <a:ea typeface="KoPub돋움체_Pro Bold" pitchFamily="18" charset="-127"/>
              </a:rPr>
              <a:t>부트스트랩 샘플링을 통한 분류 앙상블</a:t>
            </a:r>
            <a:endParaRPr lang="ko-KR" altLang="en-US" sz="30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배깅으로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Wine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샘플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아주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예제를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고차원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더 복잡한 분류 문제라면 단일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쉽게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알고리즘의 강력함이 제대로 발휘될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모델의 분산을 감소하는 효과적인 방법이지만 모델의 편향을 낮추는 데는 효과적이지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너무 단순해서 데이터에 있는 경향을 잘 잡아내지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때 편향이 낮은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가지치기하지 않은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분류기로 사용하여 앙상블을 만드는 이유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7.4 </a:t>
            </a:r>
            <a:r>
              <a:rPr lang="ko-KR" altLang="en-US" sz="2600" dirty="0" smtClean="0"/>
              <a:t>약한 </a:t>
            </a:r>
            <a:r>
              <a:rPr lang="ko-KR" altLang="en-US" sz="2600" dirty="0" err="1" smtClean="0"/>
              <a:t>학습기를</a:t>
            </a:r>
            <a:r>
              <a:rPr lang="ko-KR" altLang="en-US" sz="2600" dirty="0" smtClean="0"/>
              <a:t> 이용한 </a:t>
            </a:r>
            <a:r>
              <a:rPr lang="ko-KR" altLang="en-US" sz="2600" dirty="0" err="1" smtClean="0"/>
              <a:t>에이다부스트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관한 마지막 절로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(boosting)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가장 유명한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AdaBoost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Adaptive Boosting)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초점을 맞추겠음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약한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학습기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(weak learner)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하는 매우 간단한 분류기로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분류기는 랜덤 추측보다 조금 성능이 좋을 뿐임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전형적인 예는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핵심 아이디어는 분류하기 어려운 훈련 샘플에 초점을 맞추는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 분류된 훈련 샘플을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학습하여 앙상블 성능을 향상시킴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절에서 일반적인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알고리즘의 절차와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AdaBoost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소개하겠음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실제 분류 예제를 다루어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달리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초창기 방법은 중복을 허용하지 않고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랜덤 샘플을 추출하여 부분 집합을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과정은 다음 네 개의 주요 단계로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중복을 허용하지 않고 랜덤한 부분 집합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뽑아 약한 학습기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중복을 허용하지 않고 두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부분 집합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뽑고 이전에 잘못 분류된 샘플의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더해서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잘못 분류한 훈련 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찾아 세 번째 약한 학습기인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다수결 투표로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브레이만이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언급한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모델에 비해 분산은 물론 편향도 감소시킬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 분산이 높다고 알려져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경향이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언급한 원본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방법과는 다르게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훈련할 때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샘플은 반복마다 가중치가 다시 부여되며 이 앙상블은 이전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실수를 학습하는 강력한 분류기를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7-9 </a:t>
            </a:r>
            <a:r>
              <a:rPr lang="ko-KR" altLang="en-US" sz="1600" b="1" dirty="0" err="1" smtClean="0"/>
              <a:t>에이다부스트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22679"/>
            <a:ext cx="5243913" cy="464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예시를 하나씩 따라가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7- 9(a)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이진 분류를 위한 훈련 데이터셋을 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모든 샘플은 동일한 가중치를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훈련 데이터셋을 바탕으로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훈련하여 샘플을 두 개의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삼각형과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물론 가능한 비용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결정 트리 앙상블일 경우 불순도 점수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최소화하는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7- 9(b))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이전에 잘못 분류된 샘플 두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큰 가중치를 부여함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옳게 분류된 샘플의 가중치는 낮춤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큰 가중치를 가진 훈련 샘플에 더 집중할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아마도 이런 훈련 샘플은 분류하기 어려운 샘플일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7- 9(b)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약한 학습기는 세 개의 원 모양 샘플을 잘못 분류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7- 9(c)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 샘플들에 큰 가중치가 부여됨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약한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학습기를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에이다부스트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부스팅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작동 원리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에이다부스트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앙상블이 세 번의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단계만 가진다고 가정하면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7- 9(d)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에서처럼 서로 다른 가중치가 부여된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훈련된 세 개의 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다수결 투표 방식으로 합침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4172</TotalTime>
  <Words>4359</Words>
  <Application>Microsoft Office PowerPoint</Application>
  <PresentationFormat>화면 슬라이드 쇼(4:3)</PresentationFormat>
  <Paragraphs>522</Paragraphs>
  <Slides>124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124</vt:i4>
      </vt:variant>
    </vt:vector>
  </HeadingPairs>
  <TitlesOfParts>
    <vt:vector size="126" baseType="lpstr">
      <vt:lpstr>1_Office Theme</vt:lpstr>
      <vt:lpstr>2_Office Theme</vt:lpstr>
      <vt:lpstr>슬라이드 1</vt:lpstr>
      <vt:lpstr>슬라이드 2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7.1 앙상블 학습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7.2 다수결 투표를 사용한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7.3 배깅: 부트스트랩 샘플링을 통한 분류 앙상블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7.4 약한 학습기를 이용한 에이다부스트</vt:lpstr>
      <vt:lpstr>7.5 요약</vt:lpstr>
      <vt:lpstr>7.5 요약</vt:lpstr>
      <vt:lpstr>7.5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566</cp:revision>
  <cp:lastPrinted>2016-08-10T06:58:55Z</cp:lastPrinted>
  <dcterms:created xsi:type="dcterms:W3CDTF">2013-04-05T19:58:06Z</dcterms:created>
  <dcterms:modified xsi:type="dcterms:W3CDTF">2021-04-28T08:51:46Z</dcterms:modified>
</cp:coreProperties>
</file>